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5"/>
  </p:notesMasterIdLst>
  <p:sldIdLst>
    <p:sldId id="257" r:id="rId2"/>
    <p:sldId id="295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410" r:id="rId11"/>
    <p:sldId id="382" r:id="rId12"/>
    <p:sldId id="409" r:id="rId13"/>
    <p:sldId id="272" r:id="rId14"/>
  </p:sldIdLst>
  <p:sldSz cx="24384000" cy="13716000"/>
  <p:notesSz cx="6858000" cy="9144000"/>
  <p:embeddedFontLst>
    <p:embeddedFont>
      <p:font typeface="Google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4A8"/>
    <a:srgbClr val="FBBC05"/>
    <a:srgbClr val="FF6600"/>
    <a:srgbClr val="2B82FB"/>
    <a:srgbClr val="EA4335"/>
    <a:srgbClr val="34A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1" autoAdjust="0"/>
    <p:restoredTop sz="94660"/>
  </p:normalViewPr>
  <p:slideViewPr>
    <p:cSldViewPr snapToGrid="0">
      <p:cViewPr varScale="1">
        <p:scale>
          <a:sx n="43" d="100"/>
          <a:sy n="43" d="100"/>
        </p:scale>
        <p:origin x="672" y="72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fc528f4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fc528f49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A0E9B450-9A61-853D-FC7F-C7DB83F0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2E78C0F2-B221-4EFF-5284-86AAF3C9A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64C91E5B-279B-6889-F46B-FD7618516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488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49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85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68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17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6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795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08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35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36850" y="45560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2536854" y="8001552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4212078" y="97647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8518799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4616662" y="965785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3464486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25" y="12634250"/>
            <a:ext cx="2988526" cy="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STiwari/ML-GDS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612015" y="4990512"/>
            <a:ext cx="13736759" cy="214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B82FB"/>
                </a:solidFill>
              </a:rPr>
              <a:t>ML &amp; Linear Regression</a:t>
            </a:r>
            <a:endParaRPr sz="6000" dirty="0">
              <a:solidFill>
                <a:srgbClr val="2B82F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3FDC1-3239-DD98-215E-6859B6BAE08F}"/>
              </a:ext>
            </a:extLst>
          </p:cNvPr>
          <p:cNvSpPr/>
          <p:nvPr/>
        </p:nvSpPr>
        <p:spPr>
          <a:xfrm>
            <a:off x="18131885" y="2971800"/>
            <a:ext cx="6252115" cy="10744200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3D4F7C79-3FC4-2600-82F7-FBA7C04E62F4}"/>
              </a:ext>
            </a:extLst>
          </p:cNvPr>
          <p:cNvSpPr txBox="1">
            <a:spLocks/>
          </p:cNvSpPr>
          <p:nvPr/>
        </p:nvSpPr>
        <p:spPr>
          <a:xfrm>
            <a:off x="18131884" y="12337326"/>
            <a:ext cx="8522615" cy="196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2200" b="1" dirty="0">
                <a:solidFill>
                  <a:schemeClr val="bg1"/>
                </a:solidFill>
              </a:rPr>
              <a:t>Nitin Tiwari</a:t>
            </a:r>
          </a:p>
          <a:p>
            <a:r>
              <a:rPr lang="en-US" sz="2200" dirty="0">
                <a:solidFill>
                  <a:schemeClr val="bg1"/>
                </a:solidFill>
              </a:rPr>
              <a:t>Google Developer Expert – Machine Learning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Software Engineer @ LTIMindtree</a:t>
            </a:r>
          </a:p>
        </p:txBody>
      </p:sp>
      <p:pic>
        <p:nvPicPr>
          <p:cNvPr id="1026" name="Picture 2" descr="TensorFlow (@TensorFlow) / X">
            <a:extLst>
              <a:ext uri="{FF2B5EF4-FFF2-40B4-BE49-F238E27FC236}">
                <a16:creationId xmlns:a16="http://schemas.microsoft.com/office/drawing/2014/main" id="{DB9010D3-CAB2-0875-8387-B17D4EEC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17" y="712417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24BF18-3669-EA31-262D-6DD430D9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1884" y="2971800"/>
            <a:ext cx="6252115" cy="9365526"/>
          </a:xfrm>
          <a:prstGeom prst="rect">
            <a:avLst/>
          </a:prstGeom>
        </p:spPr>
      </p:pic>
      <p:pic>
        <p:nvPicPr>
          <p:cNvPr id="3" name="Picture 4" descr="Sparkles Emoji (U+2728)">
            <a:extLst>
              <a:ext uri="{FF2B5EF4-FFF2-40B4-BE49-F238E27FC236}">
                <a16:creationId xmlns:a16="http://schemas.microsoft.com/office/drawing/2014/main" id="{557E45E5-2D5E-6B99-6110-BE6B6CF45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117" y="7984870"/>
            <a:ext cx="2562317" cy="256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81B1-EC95-0990-6343-5D5175A0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600" y="525934"/>
            <a:ext cx="21862800" cy="1819500"/>
          </a:xfrm>
        </p:spPr>
        <p:txBody>
          <a:bodyPr/>
          <a:lstStyle/>
          <a:p>
            <a:r>
              <a:rPr lang="en-US" sz="6600" dirty="0"/>
              <a:t>R-squared</a:t>
            </a:r>
            <a:endParaRPr lang="en-IN" sz="6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125BCB-194C-C959-CEC5-8924A86357E1}"/>
              </a:ext>
            </a:extLst>
          </p:cNvPr>
          <p:cNvCxnSpPr>
            <a:cxnSpLocks/>
          </p:cNvCxnSpPr>
          <p:nvPr/>
        </p:nvCxnSpPr>
        <p:spPr>
          <a:xfrm flipV="1">
            <a:off x="3479181" y="3408006"/>
            <a:ext cx="0" cy="6806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FCE864-D7B4-18AC-B84E-F06DBCC6C6C5}"/>
              </a:ext>
            </a:extLst>
          </p:cNvPr>
          <p:cNvCxnSpPr>
            <a:cxnSpLocks/>
          </p:cNvCxnSpPr>
          <p:nvPr/>
        </p:nvCxnSpPr>
        <p:spPr>
          <a:xfrm>
            <a:off x="3479181" y="10214517"/>
            <a:ext cx="96346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9AAA6D-3135-4A4B-46C4-75AC525C9B7F}"/>
              </a:ext>
            </a:extLst>
          </p:cNvPr>
          <p:cNvSpPr txBox="1"/>
          <p:nvPr/>
        </p:nvSpPr>
        <p:spPr>
          <a:xfrm>
            <a:off x="3479176" y="10344173"/>
            <a:ext cx="1070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		1		2		3		4		5                               </a:t>
            </a:r>
            <a:endParaRPr lang="en-IN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9DB4-A7CB-3F26-36E4-4DC0D18421DF}"/>
              </a:ext>
            </a:extLst>
          </p:cNvPr>
          <p:cNvSpPr txBox="1"/>
          <p:nvPr/>
        </p:nvSpPr>
        <p:spPr>
          <a:xfrm>
            <a:off x="2609387" y="3408006"/>
            <a:ext cx="5575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  <a:p>
            <a:endParaRPr lang="en-US" sz="3600" dirty="0"/>
          </a:p>
          <a:p>
            <a:r>
              <a:rPr lang="en-US" sz="3600" dirty="0"/>
              <a:t>5</a:t>
            </a:r>
          </a:p>
          <a:p>
            <a:endParaRPr lang="en-US" sz="3600" dirty="0"/>
          </a:p>
          <a:p>
            <a:r>
              <a:rPr lang="en-US" sz="3600" dirty="0"/>
              <a:t>4</a:t>
            </a:r>
          </a:p>
          <a:p>
            <a:endParaRPr lang="en-US" sz="3600" dirty="0"/>
          </a:p>
          <a:p>
            <a:r>
              <a:rPr lang="en-US" sz="3600" dirty="0"/>
              <a:t>3</a:t>
            </a:r>
          </a:p>
          <a:p>
            <a:endParaRPr lang="en-US" sz="3600" dirty="0"/>
          </a:p>
          <a:p>
            <a:r>
              <a:rPr lang="en-US" sz="3600" dirty="0"/>
              <a:t>2</a:t>
            </a:r>
          </a:p>
          <a:p>
            <a:endParaRPr lang="en-US" sz="3600" dirty="0"/>
          </a:p>
          <a:p>
            <a:r>
              <a:rPr lang="en-US" sz="3600" dirty="0"/>
              <a:t>1</a:t>
            </a:r>
            <a:endParaRPr lang="en-IN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E4E000D-249F-E435-0028-DF10F7FD3219}"/>
              </a:ext>
            </a:extLst>
          </p:cNvPr>
          <p:cNvSpPr/>
          <p:nvPr/>
        </p:nvSpPr>
        <p:spPr>
          <a:xfrm>
            <a:off x="5330283" y="7872761"/>
            <a:ext cx="401440" cy="3791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D4AFBB-BABB-2DC4-102A-AF3C517D6BC7}"/>
              </a:ext>
            </a:extLst>
          </p:cNvPr>
          <p:cNvSpPr/>
          <p:nvPr/>
        </p:nvSpPr>
        <p:spPr>
          <a:xfrm>
            <a:off x="6932342" y="5787250"/>
            <a:ext cx="401440" cy="3791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8B7AB7-056D-B254-291A-7039833EB3B9}"/>
              </a:ext>
            </a:extLst>
          </p:cNvPr>
          <p:cNvSpPr/>
          <p:nvPr/>
        </p:nvSpPr>
        <p:spPr>
          <a:xfrm>
            <a:off x="8900523" y="4741111"/>
            <a:ext cx="401440" cy="3791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A74564-87B3-FEB2-95D6-F596754721B5}"/>
              </a:ext>
            </a:extLst>
          </p:cNvPr>
          <p:cNvSpPr/>
          <p:nvPr/>
        </p:nvSpPr>
        <p:spPr>
          <a:xfrm>
            <a:off x="12712394" y="4741110"/>
            <a:ext cx="401440" cy="3791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4BFDEA-3919-1EF8-307B-9B613E4A2DED}"/>
              </a:ext>
            </a:extLst>
          </p:cNvPr>
          <p:cNvSpPr/>
          <p:nvPr/>
        </p:nvSpPr>
        <p:spPr>
          <a:xfrm>
            <a:off x="10697724" y="5787249"/>
            <a:ext cx="401440" cy="3791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7FE58A-E498-1E1D-824C-058C2A10EE27}"/>
              </a:ext>
            </a:extLst>
          </p:cNvPr>
          <p:cNvCxnSpPr>
            <a:cxnSpLocks/>
          </p:cNvCxnSpPr>
          <p:nvPr/>
        </p:nvCxnSpPr>
        <p:spPr>
          <a:xfrm flipV="1">
            <a:off x="3479176" y="5949422"/>
            <a:ext cx="10214522" cy="27393"/>
          </a:xfrm>
          <a:prstGeom prst="line">
            <a:avLst/>
          </a:prstGeom>
          <a:ln w="57150">
            <a:solidFill>
              <a:srgbClr val="34A85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0AC79B2-6061-8E6D-2AFB-6E6531209CF8}"/>
              </a:ext>
            </a:extLst>
          </p:cNvPr>
          <p:cNvSpPr txBox="1"/>
          <p:nvPr/>
        </p:nvSpPr>
        <p:spPr>
          <a:xfrm>
            <a:off x="11463458" y="6056531"/>
            <a:ext cx="1821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4A853"/>
                </a:solidFill>
              </a:rPr>
              <a:t>Mean (ȳ)</a:t>
            </a:r>
            <a:endParaRPr lang="en-IN" sz="3000" dirty="0">
              <a:solidFill>
                <a:srgbClr val="34A853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605613-E753-AB70-245A-29F5C3EEB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72909"/>
              </p:ext>
            </p:extLst>
          </p:nvPr>
        </p:nvGraphicFramePr>
        <p:xfrm>
          <a:off x="16008506" y="3812703"/>
          <a:ext cx="5755918" cy="448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056">
                  <a:extLst>
                    <a:ext uri="{9D8B030D-6E8A-4147-A177-3AD203B41FA5}">
                      <a16:colId xmlns:a16="http://schemas.microsoft.com/office/drawing/2014/main" val="910164332"/>
                    </a:ext>
                  </a:extLst>
                </a:gridCol>
                <a:gridCol w="1077105">
                  <a:extLst>
                    <a:ext uri="{9D8B030D-6E8A-4147-A177-3AD203B41FA5}">
                      <a16:colId xmlns:a16="http://schemas.microsoft.com/office/drawing/2014/main" val="2708601157"/>
                    </a:ext>
                  </a:extLst>
                </a:gridCol>
                <a:gridCol w="1452986">
                  <a:extLst>
                    <a:ext uri="{9D8B030D-6E8A-4147-A177-3AD203B41FA5}">
                      <a16:colId xmlns:a16="http://schemas.microsoft.com/office/drawing/2014/main" val="1437034928"/>
                    </a:ext>
                  </a:extLst>
                </a:gridCol>
                <a:gridCol w="2005771">
                  <a:extLst>
                    <a:ext uri="{9D8B030D-6E8A-4147-A177-3AD203B41FA5}">
                      <a16:colId xmlns:a16="http://schemas.microsoft.com/office/drawing/2014/main" val="774498677"/>
                    </a:ext>
                  </a:extLst>
                </a:gridCol>
              </a:tblGrid>
              <a:tr h="647175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j-lt"/>
                        </a:rPr>
                        <a:t>x</a:t>
                      </a:r>
                      <a:endParaRPr lang="en-IN" sz="3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j-lt"/>
                        </a:rPr>
                        <a:t>y</a:t>
                      </a:r>
                      <a:endParaRPr lang="en-IN" sz="3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j-lt"/>
                        </a:rPr>
                        <a:t>y</a:t>
                      </a:r>
                      <a:r>
                        <a:rPr lang="en-US" sz="36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- ȳ</a:t>
                      </a:r>
                      <a:endParaRPr lang="en-IN" sz="3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(y - ȳ)²</a:t>
                      </a:r>
                      <a:endParaRPr lang="en-IN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23290"/>
                  </a:ext>
                </a:extLst>
              </a:tr>
              <a:tr h="620764"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+mj-lt"/>
                        </a:rPr>
                        <a:t>1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2B82FB"/>
                          </a:solidFill>
                          <a:latin typeface="+mj-lt"/>
                        </a:rPr>
                        <a:t>2</a:t>
                      </a:r>
                      <a:endParaRPr lang="en-IN" sz="3600" dirty="0">
                        <a:solidFill>
                          <a:srgbClr val="2B82FB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6600"/>
                          </a:solidFill>
                          <a:latin typeface="+mj-lt"/>
                        </a:rPr>
                        <a:t>-2</a:t>
                      </a:r>
                      <a:endParaRPr lang="en-IN" sz="3600" dirty="0">
                        <a:solidFill>
                          <a:srgbClr val="FF66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4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07443"/>
                  </a:ext>
                </a:extLst>
              </a:tr>
              <a:tr h="620764"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+mj-lt"/>
                        </a:rPr>
                        <a:t>2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2B82FB"/>
                          </a:solidFill>
                          <a:latin typeface="+mj-lt"/>
                        </a:rPr>
                        <a:t>4</a:t>
                      </a:r>
                      <a:endParaRPr lang="en-IN" sz="3600" dirty="0">
                        <a:solidFill>
                          <a:srgbClr val="2B82FB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solidFill>
                            <a:srgbClr val="FF6600"/>
                          </a:solidFill>
                          <a:latin typeface="+mj-lt"/>
                        </a:rPr>
                        <a:t>0</a:t>
                      </a:r>
                      <a:endParaRPr lang="en-IN" sz="3600" dirty="0">
                        <a:solidFill>
                          <a:srgbClr val="FF66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0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867289"/>
                  </a:ext>
                </a:extLst>
              </a:tr>
              <a:tr h="620764"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+mj-lt"/>
                        </a:rPr>
                        <a:t>3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2B82FB"/>
                          </a:solidFill>
                          <a:latin typeface="+mj-lt"/>
                        </a:rPr>
                        <a:t>5</a:t>
                      </a:r>
                      <a:endParaRPr lang="en-IN" sz="3600" dirty="0">
                        <a:solidFill>
                          <a:srgbClr val="2B82FB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solidFill>
                            <a:srgbClr val="FF6600"/>
                          </a:solidFill>
                          <a:latin typeface="+mj-lt"/>
                        </a:rPr>
                        <a:t>1</a:t>
                      </a:r>
                      <a:endParaRPr lang="en-IN" sz="3600" dirty="0">
                        <a:solidFill>
                          <a:srgbClr val="FF66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1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249876"/>
                  </a:ext>
                </a:extLst>
              </a:tr>
              <a:tr h="620764"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+mj-lt"/>
                        </a:rPr>
                        <a:t>4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2B82FB"/>
                          </a:solidFill>
                          <a:latin typeface="+mj-lt"/>
                        </a:rPr>
                        <a:t>4</a:t>
                      </a:r>
                      <a:endParaRPr lang="en-IN" sz="3600" dirty="0">
                        <a:solidFill>
                          <a:srgbClr val="2B82FB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6600"/>
                          </a:solidFill>
                          <a:latin typeface="+mj-lt"/>
                        </a:rPr>
                        <a:t>0</a:t>
                      </a:r>
                      <a:endParaRPr lang="en-IN" sz="3600" dirty="0">
                        <a:solidFill>
                          <a:srgbClr val="FF66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0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9627"/>
                  </a:ext>
                </a:extLst>
              </a:tr>
              <a:tr h="620764"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+mj-lt"/>
                        </a:rPr>
                        <a:t>5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2B82FB"/>
                          </a:solidFill>
                          <a:latin typeface="+mj-lt"/>
                        </a:rPr>
                        <a:t>5</a:t>
                      </a:r>
                      <a:endParaRPr lang="en-IN" sz="3600" dirty="0">
                        <a:solidFill>
                          <a:srgbClr val="2B82FB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6600"/>
                          </a:solidFill>
                          <a:latin typeface="+mj-lt"/>
                        </a:rPr>
                        <a:t>1</a:t>
                      </a:r>
                      <a:endParaRPr lang="en-IN" sz="3600" dirty="0">
                        <a:solidFill>
                          <a:srgbClr val="FF66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1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173375"/>
                  </a:ext>
                </a:extLst>
              </a:tr>
              <a:tr h="620764">
                <a:tc gridSpan="3"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j-lt"/>
                        </a:rPr>
                        <a:t>Total</a:t>
                      </a:r>
                      <a:endParaRPr lang="en-IN" sz="3600" b="1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6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39615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FAD3CA-3634-CE4C-5D28-7688AB63D56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497535" y="5976815"/>
            <a:ext cx="33468" cy="189594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CCFFAF-1967-E00C-1727-4EBBD14FADC1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9101243" y="5120244"/>
            <a:ext cx="16734" cy="82917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D08F93-1AE9-A462-3167-91839A0E930E}"/>
              </a:ext>
            </a:extLst>
          </p:cNvPr>
          <p:cNvCxnSpPr>
            <a:cxnSpLocks/>
          </p:cNvCxnSpPr>
          <p:nvPr/>
        </p:nvCxnSpPr>
        <p:spPr>
          <a:xfrm flipH="1" flipV="1">
            <a:off x="12936343" y="5120243"/>
            <a:ext cx="16734" cy="82917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79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81B1-EC95-0990-6343-5D5175A0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600" y="525934"/>
            <a:ext cx="21862800" cy="1819500"/>
          </a:xfrm>
        </p:spPr>
        <p:txBody>
          <a:bodyPr/>
          <a:lstStyle/>
          <a:p>
            <a:r>
              <a:rPr lang="en-US" sz="6600" dirty="0"/>
              <a:t>R-squared</a:t>
            </a:r>
            <a:endParaRPr lang="en-IN" sz="6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125BCB-194C-C959-CEC5-8924A86357E1}"/>
              </a:ext>
            </a:extLst>
          </p:cNvPr>
          <p:cNvCxnSpPr>
            <a:cxnSpLocks/>
          </p:cNvCxnSpPr>
          <p:nvPr/>
        </p:nvCxnSpPr>
        <p:spPr>
          <a:xfrm flipV="1">
            <a:off x="2130394" y="3564123"/>
            <a:ext cx="0" cy="6806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FCE864-D7B4-18AC-B84E-F06DBCC6C6C5}"/>
              </a:ext>
            </a:extLst>
          </p:cNvPr>
          <p:cNvCxnSpPr>
            <a:cxnSpLocks/>
          </p:cNvCxnSpPr>
          <p:nvPr/>
        </p:nvCxnSpPr>
        <p:spPr>
          <a:xfrm>
            <a:off x="2130394" y="10370634"/>
            <a:ext cx="96346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9AAA6D-3135-4A4B-46C4-75AC525C9B7F}"/>
              </a:ext>
            </a:extLst>
          </p:cNvPr>
          <p:cNvSpPr txBox="1"/>
          <p:nvPr/>
        </p:nvSpPr>
        <p:spPr>
          <a:xfrm>
            <a:off x="2130389" y="10500290"/>
            <a:ext cx="1070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		1		2		3		4		5                               </a:t>
            </a:r>
            <a:endParaRPr lang="en-IN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09DB4-A7CB-3F26-36E4-4DC0D18421DF}"/>
              </a:ext>
            </a:extLst>
          </p:cNvPr>
          <p:cNvSpPr txBox="1"/>
          <p:nvPr/>
        </p:nvSpPr>
        <p:spPr>
          <a:xfrm>
            <a:off x="1260600" y="3564123"/>
            <a:ext cx="5575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  <a:p>
            <a:endParaRPr lang="en-US" sz="3600" dirty="0"/>
          </a:p>
          <a:p>
            <a:r>
              <a:rPr lang="en-US" sz="3600" dirty="0"/>
              <a:t>5</a:t>
            </a:r>
          </a:p>
          <a:p>
            <a:endParaRPr lang="en-US" sz="3600" dirty="0"/>
          </a:p>
          <a:p>
            <a:r>
              <a:rPr lang="en-US" sz="3600" dirty="0"/>
              <a:t>4</a:t>
            </a:r>
          </a:p>
          <a:p>
            <a:endParaRPr lang="en-US" sz="3600" dirty="0"/>
          </a:p>
          <a:p>
            <a:r>
              <a:rPr lang="en-US" sz="3600" dirty="0"/>
              <a:t>3</a:t>
            </a:r>
          </a:p>
          <a:p>
            <a:endParaRPr lang="en-US" sz="3600" dirty="0"/>
          </a:p>
          <a:p>
            <a:r>
              <a:rPr lang="en-US" sz="3600" dirty="0"/>
              <a:t>2</a:t>
            </a:r>
          </a:p>
          <a:p>
            <a:endParaRPr lang="en-US" sz="3600" dirty="0"/>
          </a:p>
          <a:p>
            <a:r>
              <a:rPr lang="en-US" sz="3600" dirty="0"/>
              <a:t>1</a:t>
            </a:r>
            <a:endParaRPr lang="en-IN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E4E000D-249F-E435-0028-DF10F7FD3219}"/>
              </a:ext>
            </a:extLst>
          </p:cNvPr>
          <p:cNvSpPr/>
          <p:nvPr/>
        </p:nvSpPr>
        <p:spPr>
          <a:xfrm>
            <a:off x="3981496" y="8028878"/>
            <a:ext cx="401440" cy="3791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D4AFBB-BABB-2DC4-102A-AF3C517D6BC7}"/>
              </a:ext>
            </a:extLst>
          </p:cNvPr>
          <p:cNvSpPr/>
          <p:nvPr/>
        </p:nvSpPr>
        <p:spPr>
          <a:xfrm>
            <a:off x="5583555" y="5943367"/>
            <a:ext cx="401440" cy="3791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8B7AB7-056D-B254-291A-7039833EB3B9}"/>
              </a:ext>
            </a:extLst>
          </p:cNvPr>
          <p:cNvSpPr/>
          <p:nvPr/>
        </p:nvSpPr>
        <p:spPr>
          <a:xfrm>
            <a:off x="7551736" y="4897228"/>
            <a:ext cx="401440" cy="3791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A74564-87B3-FEB2-95D6-F596754721B5}"/>
              </a:ext>
            </a:extLst>
          </p:cNvPr>
          <p:cNvSpPr/>
          <p:nvPr/>
        </p:nvSpPr>
        <p:spPr>
          <a:xfrm>
            <a:off x="11363607" y="4897227"/>
            <a:ext cx="401440" cy="3791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4BFDEA-3919-1EF8-307B-9B613E4A2DED}"/>
              </a:ext>
            </a:extLst>
          </p:cNvPr>
          <p:cNvSpPr/>
          <p:nvPr/>
        </p:nvSpPr>
        <p:spPr>
          <a:xfrm>
            <a:off x="9348937" y="5943366"/>
            <a:ext cx="401440" cy="3791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7FE58A-E498-1E1D-824C-058C2A10EE27}"/>
              </a:ext>
            </a:extLst>
          </p:cNvPr>
          <p:cNvCxnSpPr>
            <a:cxnSpLocks/>
          </p:cNvCxnSpPr>
          <p:nvPr/>
        </p:nvCxnSpPr>
        <p:spPr>
          <a:xfrm>
            <a:off x="2130389" y="6132932"/>
            <a:ext cx="10281429" cy="0"/>
          </a:xfrm>
          <a:prstGeom prst="line">
            <a:avLst/>
          </a:prstGeom>
          <a:ln w="57150">
            <a:solidFill>
              <a:srgbClr val="34A85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DCB076E-17D0-E950-1DED-49FFD630FC29}"/>
              </a:ext>
            </a:extLst>
          </p:cNvPr>
          <p:cNvSpPr/>
          <p:nvPr/>
        </p:nvSpPr>
        <p:spPr>
          <a:xfrm>
            <a:off x="3981496" y="7189973"/>
            <a:ext cx="401437" cy="379131"/>
          </a:xfrm>
          <a:prstGeom prst="ellipse">
            <a:avLst/>
          </a:prstGeom>
          <a:solidFill>
            <a:srgbClr val="FBBC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713C6AA-A412-CB98-AFB6-635D07C73968}"/>
              </a:ext>
            </a:extLst>
          </p:cNvPr>
          <p:cNvSpPr/>
          <p:nvPr/>
        </p:nvSpPr>
        <p:spPr>
          <a:xfrm>
            <a:off x="9430696" y="5168837"/>
            <a:ext cx="401437" cy="379131"/>
          </a:xfrm>
          <a:prstGeom prst="ellipse">
            <a:avLst/>
          </a:prstGeom>
          <a:solidFill>
            <a:srgbClr val="FBBC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F1B09F-AB87-7A8F-0E53-BCDF8F3D9953}"/>
              </a:ext>
            </a:extLst>
          </p:cNvPr>
          <p:cNvSpPr/>
          <p:nvPr/>
        </p:nvSpPr>
        <p:spPr>
          <a:xfrm>
            <a:off x="7456971" y="5943368"/>
            <a:ext cx="401437" cy="379131"/>
          </a:xfrm>
          <a:prstGeom prst="ellipse">
            <a:avLst/>
          </a:prstGeom>
          <a:solidFill>
            <a:srgbClr val="FBBC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887E85-19DA-24FC-67EE-8687E810AEE5}"/>
              </a:ext>
            </a:extLst>
          </p:cNvPr>
          <p:cNvSpPr/>
          <p:nvPr/>
        </p:nvSpPr>
        <p:spPr>
          <a:xfrm>
            <a:off x="5609580" y="6610373"/>
            <a:ext cx="401437" cy="379131"/>
          </a:xfrm>
          <a:prstGeom prst="ellipse">
            <a:avLst/>
          </a:prstGeom>
          <a:solidFill>
            <a:srgbClr val="FBBC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0444C91-40A2-32AC-49F9-C33E79282421}"/>
              </a:ext>
            </a:extLst>
          </p:cNvPr>
          <p:cNvSpPr/>
          <p:nvPr/>
        </p:nvSpPr>
        <p:spPr>
          <a:xfrm>
            <a:off x="11363610" y="4406574"/>
            <a:ext cx="401437" cy="379131"/>
          </a:xfrm>
          <a:prstGeom prst="ellipse">
            <a:avLst/>
          </a:prstGeom>
          <a:solidFill>
            <a:srgbClr val="FBBC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973973-8410-9CB8-243D-A8742A0CB856}"/>
              </a:ext>
            </a:extLst>
          </p:cNvPr>
          <p:cNvCxnSpPr>
            <a:cxnSpLocks/>
          </p:cNvCxnSpPr>
          <p:nvPr/>
        </p:nvCxnSpPr>
        <p:spPr>
          <a:xfrm flipV="1">
            <a:off x="4182214" y="4274162"/>
            <a:ext cx="8229604" cy="3142075"/>
          </a:xfrm>
          <a:prstGeom prst="line">
            <a:avLst/>
          </a:prstGeom>
          <a:ln w="57150">
            <a:solidFill>
              <a:srgbClr val="EA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6472FD3-8CE2-5047-8486-F7CC68752EBB}"/>
              </a:ext>
            </a:extLst>
          </p:cNvPr>
          <p:cNvSpPr txBox="1"/>
          <p:nvPr/>
        </p:nvSpPr>
        <p:spPr>
          <a:xfrm>
            <a:off x="9880478" y="6262588"/>
            <a:ext cx="1821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4A853"/>
                </a:solidFill>
              </a:rPr>
              <a:t>Mean (ȳ)</a:t>
            </a:r>
            <a:endParaRPr lang="en-IN" sz="3000" dirty="0">
              <a:solidFill>
                <a:srgbClr val="34A853"/>
              </a:solidFill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5C7B72A-5B00-4453-5CAD-B538FF35D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832868"/>
              </p:ext>
            </p:extLst>
          </p:nvPr>
        </p:nvGraphicFramePr>
        <p:xfrm>
          <a:off x="13697958" y="3201208"/>
          <a:ext cx="10232555" cy="4487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4909">
                  <a:extLst>
                    <a:ext uri="{9D8B030D-6E8A-4147-A177-3AD203B41FA5}">
                      <a16:colId xmlns:a16="http://schemas.microsoft.com/office/drawing/2014/main" val="910164332"/>
                    </a:ext>
                  </a:extLst>
                </a:gridCol>
                <a:gridCol w="948965">
                  <a:extLst>
                    <a:ext uri="{9D8B030D-6E8A-4147-A177-3AD203B41FA5}">
                      <a16:colId xmlns:a16="http://schemas.microsoft.com/office/drawing/2014/main" val="2708601157"/>
                    </a:ext>
                  </a:extLst>
                </a:gridCol>
                <a:gridCol w="1796567">
                  <a:extLst>
                    <a:ext uri="{9D8B030D-6E8A-4147-A177-3AD203B41FA5}">
                      <a16:colId xmlns:a16="http://schemas.microsoft.com/office/drawing/2014/main" val="1437034928"/>
                    </a:ext>
                  </a:extLst>
                </a:gridCol>
                <a:gridCol w="1960729">
                  <a:extLst>
                    <a:ext uri="{9D8B030D-6E8A-4147-A177-3AD203B41FA5}">
                      <a16:colId xmlns:a16="http://schemas.microsoft.com/office/drawing/2014/main" val="774498677"/>
                    </a:ext>
                  </a:extLst>
                </a:gridCol>
                <a:gridCol w="1483795">
                  <a:extLst>
                    <a:ext uri="{9D8B030D-6E8A-4147-A177-3AD203B41FA5}">
                      <a16:colId xmlns:a16="http://schemas.microsoft.com/office/drawing/2014/main" val="2313410041"/>
                    </a:ext>
                  </a:extLst>
                </a:gridCol>
                <a:gridCol w="1339516">
                  <a:extLst>
                    <a:ext uri="{9D8B030D-6E8A-4147-A177-3AD203B41FA5}">
                      <a16:colId xmlns:a16="http://schemas.microsoft.com/office/drawing/2014/main" val="1781290055"/>
                    </a:ext>
                  </a:extLst>
                </a:gridCol>
                <a:gridCol w="1628074">
                  <a:extLst>
                    <a:ext uri="{9D8B030D-6E8A-4147-A177-3AD203B41FA5}">
                      <a16:colId xmlns:a16="http://schemas.microsoft.com/office/drawing/2014/main" val="1741314344"/>
                    </a:ext>
                  </a:extLst>
                </a:gridCol>
              </a:tblGrid>
              <a:tr h="647175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j-lt"/>
                        </a:rPr>
                        <a:t>x</a:t>
                      </a:r>
                      <a:endParaRPr lang="en-IN" sz="3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2B82FB"/>
                          </a:solidFill>
                          <a:latin typeface="+mj-lt"/>
                        </a:rPr>
                        <a:t>y</a:t>
                      </a:r>
                      <a:endParaRPr lang="en-IN" sz="3600" b="1" dirty="0">
                        <a:solidFill>
                          <a:srgbClr val="2B82FB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j-lt"/>
                        </a:rPr>
                        <a:t>y</a:t>
                      </a:r>
                      <a:r>
                        <a:rPr lang="en-US" sz="36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- ȳ</a:t>
                      </a:r>
                      <a:endParaRPr lang="en-IN" sz="3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6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(y - ȳ)²</a:t>
                      </a:r>
                      <a:endParaRPr lang="en-IN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y-GB" sz="36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ŷ</a:t>
                      </a:r>
                      <a:endParaRPr lang="en-IN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y-GB" sz="36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ŷ - </a:t>
                      </a:r>
                      <a:r>
                        <a:rPr lang="en-US" sz="36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ȳ</a:t>
                      </a:r>
                      <a:endParaRPr lang="en-IN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cy-GB" sz="36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(ŷ - </a:t>
                      </a:r>
                      <a:r>
                        <a:rPr lang="en-US" sz="36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ȳ)²</a:t>
                      </a:r>
                      <a:endParaRPr lang="en-IN" sz="36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23290"/>
                  </a:ext>
                </a:extLst>
              </a:tr>
              <a:tr h="620764"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+mj-lt"/>
                        </a:rPr>
                        <a:t>1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2B82FB"/>
                          </a:solidFill>
                          <a:latin typeface="+mj-lt"/>
                        </a:rPr>
                        <a:t>2</a:t>
                      </a:r>
                      <a:endParaRPr lang="en-IN" sz="3600" dirty="0">
                        <a:solidFill>
                          <a:srgbClr val="2B82FB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6600"/>
                          </a:solidFill>
                          <a:latin typeface="+mj-lt"/>
                        </a:rPr>
                        <a:t>-2</a:t>
                      </a:r>
                      <a:endParaRPr lang="en-IN" sz="3600" dirty="0">
                        <a:solidFill>
                          <a:srgbClr val="FF66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4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BBC05"/>
                          </a:solidFill>
                          <a:latin typeface="+mj-lt"/>
                        </a:rPr>
                        <a:t>2.8</a:t>
                      </a:r>
                      <a:endParaRPr lang="en-IN" sz="3600" dirty="0">
                        <a:solidFill>
                          <a:srgbClr val="FBBC05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EC44A8"/>
                          </a:solidFill>
                          <a:latin typeface="+mj-lt"/>
                        </a:rPr>
                        <a:t>-1.2</a:t>
                      </a:r>
                      <a:endParaRPr lang="en-IN" sz="3600" dirty="0">
                        <a:solidFill>
                          <a:srgbClr val="EC44A8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+mj-lt"/>
                        </a:rPr>
                        <a:t>1.44</a:t>
                      </a:r>
                      <a:endParaRPr lang="en-IN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07443"/>
                  </a:ext>
                </a:extLst>
              </a:tr>
              <a:tr h="620764"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+mj-lt"/>
                        </a:rPr>
                        <a:t>2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2B82FB"/>
                          </a:solidFill>
                          <a:latin typeface="+mj-lt"/>
                        </a:rPr>
                        <a:t>4</a:t>
                      </a:r>
                      <a:endParaRPr lang="en-IN" sz="3600" dirty="0">
                        <a:solidFill>
                          <a:srgbClr val="2B82FB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6600"/>
                          </a:solidFill>
                          <a:latin typeface="+mj-lt"/>
                        </a:rPr>
                        <a:t>0</a:t>
                      </a:r>
                      <a:endParaRPr lang="en-IN" sz="3600" dirty="0">
                        <a:solidFill>
                          <a:srgbClr val="FF66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0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BBC05"/>
                          </a:solidFill>
                          <a:latin typeface="+mj-lt"/>
                        </a:rPr>
                        <a:t>3.4</a:t>
                      </a:r>
                      <a:endParaRPr lang="en-IN" sz="3600" dirty="0">
                        <a:solidFill>
                          <a:srgbClr val="FBBC05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EC44A8"/>
                          </a:solidFill>
                          <a:latin typeface="+mj-lt"/>
                        </a:rPr>
                        <a:t>-0.6</a:t>
                      </a:r>
                      <a:endParaRPr lang="en-IN" sz="3600" dirty="0">
                        <a:solidFill>
                          <a:srgbClr val="EC44A8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+mj-lt"/>
                        </a:rPr>
                        <a:t>0.36</a:t>
                      </a:r>
                      <a:endParaRPr lang="en-IN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867289"/>
                  </a:ext>
                </a:extLst>
              </a:tr>
              <a:tr h="620764"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+mj-lt"/>
                        </a:rPr>
                        <a:t>3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2B82FB"/>
                          </a:solidFill>
                          <a:latin typeface="+mj-lt"/>
                        </a:rPr>
                        <a:t>5</a:t>
                      </a:r>
                      <a:endParaRPr lang="en-IN" sz="3600" dirty="0">
                        <a:solidFill>
                          <a:srgbClr val="2B82FB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6600"/>
                          </a:solidFill>
                          <a:latin typeface="+mj-lt"/>
                        </a:rPr>
                        <a:t>1</a:t>
                      </a:r>
                      <a:endParaRPr lang="en-IN" sz="3600" dirty="0">
                        <a:solidFill>
                          <a:srgbClr val="FF66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1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BBC05"/>
                          </a:solidFill>
                          <a:latin typeface="+mj-lt"/>
                        </a:rPr>
                        <a:t>4</a:t>
                      </a:r>
                      <a:endParaRPr lang="en-IN" sz="3600" dirty="0">
                        <a:solidFill>
                          <a:srgbClr val="FBBC05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EC44A8"/>
                          </a:solidFill>
                          <a:latin typeface="+mj-lt"/>
                        </a:rPr>
                        <a:t>0</a:t>
                      </a:r>
                      <a:endParaRPr lang="en-IN" sz="3600" dirty="0">
                        <a:solidFill>
                          <a:srgbClr val="EC44A8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IN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249876"/>
                  </a:ext>
                </a:extLst>
              </a:tr>
              <a:tr h="620764"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+mj-lt"/>
                        </a:rPr>
                        <a:t>4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2B82FB"/>
                          </a:solidFill>
                          <a:latin typeface="+mj-lt"/>
                        </a:rPr>
                        <a:t>4</a:t>
                      </a:r>
                      <a:endParaRPr lang="en-IN" sz="3600" dirty="0">
                        <a:solidFill>
                          <a:srgbClr val="2B82FB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6600"/>
                          </a:solidFill>
                          <a:latin typeface="+mj-lt"/>
                        </a:rPr>
                        <a:t>0</a:t>
                      </a:r>
                      <a:endParaRPr lang="en-IN" sz="3600" dirty="0">
                        <a:solidFill>
                          <a:srgbClr val="FF66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0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BBC05"/>
                          </a:solidFill>
                          <a:latin typeface="+mj-lt"/>
                        </a:rPr>
                        <a:t>4.6</a:t>
                      </a:r>
                      <a:endParaRPr lang="en-IN" sz="3600" dirty="0">
                        <a:solidFill>
                          <a:srgbClr val="FBBC05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EC44A8"/>
                          </a:solidFill>
                          <a:latin typeface="+mj-lt"/>
                        </a:rPr>
                        <a:t>0.6</a:t>
                      </a:r>
                      <a:endParaRPr lang="en-IN" sz="3600" dirty="0">
                        <a:solidFill>
                          <a:srgbClr val="EC44A8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+mj-lt"/>
                        </a:rPr>
                        <a:t>0.36</a:t>
                      </a:r>
                      <a:endParaRPr lang="en-IN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9627"/>
                  </a:ext>
                </a:extLst>
              </a:tr>
              <a:tr h="620764"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+mj-lt"/>
                        </a:rPr>
                        <a:t>5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2B82FB"/>
                          </a:solidFill>
                          <a:latin typeface="+mj-lt"/>
                        </a:rPr>
                        <a:t>5</a:t>
                      </a:r>
                      <a:endParaRPr lang="en-IN" sz="3600" dirty="0">
                        <a:solidFill>
                          <a:srgbClr val="2B82FB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6600"/>
                          </a:solidFill>
                          <a:latin typeface="+mj-lt"/>
                        </a:rPr>
                        <a:t>1</a:t>
                      </a:r>
                      <a:endParaRPr lang="en-IN" sz="3600" dirty="0">
                        <a:solidFill>
                          <a:srgbClr val="FF66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+mj-lt"/>
                        </a:rPr>
                        <a:t>1</a:t>
                      </a:r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BBC05"/>
                          </a:solidFill>
                          <a:latin typeface="+mj-lt"/>
                        </a:rPr>
                        <a:t>5.2</a:t>
                      </a:r>
                      <a:endParaRPr lang="en-IN" sz="3600" dirty="0">
                        <a:solidFill>
                          <a:srgbClr val="FBBC05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EC44A8"/>
                          </a:solidFill>
                          <a:latin typeface="+mj-lt"/>
                        </a:rPr>
                        <a:t>1.2</a:t>
                      </a:r>
                      <a:endParaRPr lang="en-IN" sz="3600" dirty="0">
                        <a:solidFill>
                          <a:srgbClr val="EC44A8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+mj-lt"/>
                        </a:rPr>
                        <a:t>1.44</a:t>
                      </a:r>
                      <a:endParaRPr lang="en-IN" sz="3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173375"/>
                  </a:ext>
                </a:extLst>
              </a:tr>
              <a:tr h="620764">
                <a:tc gridSpan="3"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j-lt"/>
                        </a:rPr>
                        <a:t>Total</a:t>
                      </a:r>
                      <a:endParaRPr lang="en-IN" sz="3600" b="1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j-lt"/>
                        </a:rPr>
                        <a:t>6</a:t>
                      </a:r>
                      <a:endParaRPr lang="en-IN" sz="3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3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+mj-lt"/>
                        </a:rPr>
                        <a:t>3.6</a:t>
                      </a:r>
                      <a:endParaRPr lang="en-IN" sz="3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396155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5A3CFF-B62E-1A17-262A-5C3098A5A80E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4177304" y="6132932"/>
            <a:ext cx="4911" cy="1057041"/>
          </a:xfrm>
          <a:prstGeom prst="line">
            <a:avLst/>
          </a:prstGeom>
          <a:ln w="38100">
            <a:solidFill>
              <a:srgbClr val="EC4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25B61B-2B17-01A2-04D1-ACA1686C65B0}"/>
              </a:ext>
            </a:extLst>
          </p:cNvPr>
          <p:cNvCxnSpPr>
            <a:cxnSpLocks/>
          </p:cNvCxnSpPr>
          <p:nvPr/>
        </p:nvCxnSpPr>
        <p:spPr>
          <a:xfrm flipV="1">
            <a:off x="5861730" y="6132932"/>
            <a:ext cx="0" cy="450203"/>
          </a:xfrm>
          <a:prstGeom prst="line">
            <a:avLst/>
          </a:prstGeom>
          <a:ln w="38100">
            <a:solidFill>
              <a:srgbClr val="EC4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AEBEF6-1034-C9A7-4031-421251136240}"/>
              </a:ext>
            </a:extLst>
          </p:cNvPr>
          <p:cNvCxnSpPr>
            <a:cxnSpLocks/>
          </p:cNvCxnSpPr>
          <p:nvPr/>
        </p:nvCxnSpPr>
        <p:spPr>
          <a:xfrm flipV="1">
            <a:off x="9631414" y="5573614"/>
            <a:ext cx="0" cy="450203"/>
          </a:xfrm>
          <a:prstGeom prst="line">
            <a:avLst/>
          </a:prstGeom>
          <a:ln w="38100">
            <a:solidFill>
              <a:srgbClr val="EC4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0966E65-8917-A6E5-2EF8-5BD70D5A6526}"/>
              </a:ext>
            </a:extLst>
          </p:cNvPr>
          <p:cNvCxnSpPr>
            <a:cxnSpLocks/>
          </p:cNvCxnSpPr>
          <p:nvPr/>
        </p:nvCxnSpPr>
        <p:spPr>
          <a:xfrm flipV="1">
            <a:off x="11564327" y="5298684"/>
            <a:ext cx="0" cy="834248"/>
          </a:xfrm>
          <a:prstGeom prst="line">
            <a:avLst/>
          </a:prstGeom>
          <a:ln w="38100">
            <a:solidFill>
              <a:srgbClr val="EC4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670F3D-7BD3-63C2-BB09-CA5FB3E3EDEE}"/>
              </a:ext>
            </a:extLst>
          </p:cNvPr>
          <p:cNvSpPr txBox="1"/>
          <p:nvPr/>
        </p:nvSpPr>
        <p:spPr>
          <a:xfrm>
            <a:off x="15812428" y="8809463"/>
            <a:ext cx="73109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R</a:t>
            </a:r>
            <a:r>
              <a:rPr lang="en-US" sz="4000" i="0" u="none" strike="noStrike" cap="none" dirty="0">
                <a:solidFill>
                  <a:schemeClr val="tx1"/>
                </a:solidFill>
                <a:latin typeface="+mj-lt"/>
                <a:ea typeface="+mn-ea"/>
                <a:cs typeface="+mn-cs"/>
                <a:sym typeface="Arial"/>
              </a:rPr>
              <a:t>² = </a:t>
            </a:r>
            <a:r>
              <a:rPr lang="el-GR" sz="4000" i="0" u="none" strike="noStrike" cap="none" dirty="0">
                <a:solidFill>
                  <a:schemeClr val="tx1"/>
                </a:solidFill>
                <a:latin typeface="+mj-lt"/>
                <a:ea typeface="+mn-ea"/>
                <a:cs typeface="+mn-cs"/>
                <a:sym typeface="Arial"/>
              </a:rPr>
              <a:t>Σ</a:t>
            </a:r>
            <a:r>
              <a:rPr lang="en-US" sz="4000" i="0" u="none" strike="noStrike" cap="none" dirty="0">
                <a:solidFill>
                  <a:schemeClr val="tx1"/>
                </a:solidFill>
                <a:latin typeface="+mj-lt"/>
                <a:ea typeface="+mn-ea"/>
                <a:cs typeface="+mn-cs"/>
                <a:sym typeface="Arial"/>
              </a:rPr>
              <a:t>(</a:t>
            </a:r>
            <a:r>
              <a:rPr lang="cy-GB" sz="400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ŷ - </a:t>
            </a:r>
            <a:r>
              <a:rPr lang="en-US" sz="400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ȳ)² / </a:t>
            </a:r>
            <a:r>
              <a:rPr lang="el-GR" sz="4000" i="0" u="none" strike="noStrike" cap="none" dirty="0">
                <a:solidFill>
                  <a:schemeClr val="tx1"/>
                </a:solidFill>
                <a:latin typeface="+mj-lt"/>
                <a:ea typeface="+mn-ea"/>
                <a:cs typeface="+mn-cs"/>
                <a:sym typeface="Arial"/>
              </a:rPr>
              <a:t>Σ</a:t>
            </a:r>
            <a:r>
              <a:rPr lang="en-US" sz="400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(y - ȳ)²</a:t>
            </a:r>
          </a:p>
          <a:p>
            <a:endParaRPr lang="en-US" sz="4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400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     = 3.6/6 = 0.6</a:t>
            </a:r>
            <a:endParaRPr lang="en-IN" sz="4000" i="0" u="none" strike="noStrike" cap="none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  <a:p>
            <a:r>
              <a:rPr lang="en-US" sz="400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 </a:t>
            </a:r>
            <a:endParaRPr lang="en-IN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94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0ADB4F30-8EAE-66F8-01FF-ABA1EC377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080D9F5E-66AF-F58B-2C3D-06C98C1A9B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2" y="451618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Hands-on: Colab</a:t>
            </a:r>
            <a:endParaRPr sz="5400" dirty="0"/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E8290B3A-B607-3F3A-2FFD-EAC8941AB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2" y="1813918"/>
            <a:ext cx="22603010" cy="10993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1: Clone the repository: </a:t>
            </a: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https://github.com/NSTiwari/ML-GDSC</a:t>
            </a: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</a:t>
            </a: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2: Upload the notebook file on Google Colab.</a:t>
            </a: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3: Execute the cells in the notebook by following the instructions.</a:t>
            </a: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/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 algn="just"/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7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094459-109B-97DD-757E-CD409858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5438" y="4970491"/>
            <a:ext cx="6337687" cy="5848417"/>
          </a:xfrm>
          <a:prstGeom prst="rect">
            <a:avLst/>
          </a:prstGeom>
        </p:spPr>
      </p:pic>
      <p:pic>
        <p:nvPicPr>
          <p:cNvPr id="7" name="Picture 2" descr="Github Logo - Free social media icons">
            <a:extLst>
              <a:ext uri="{FF2B5EF4-FFF2-40B4-BE49-F238E27FC236}">
                <a16:creationId xmlns:a16="http://schemas.microsoft.com/office/drawing/2014/main" id="{5816C7AE-76B1-34B5-3196-F137FF10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9023450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dium - Free social media icons">
            <a:extLst>
              <a:ext uri="{FF2B5EF4-FFF2-40B4-BE49-F238E27FC236}">
                <a16:creationId xmlns:a16="http://schemas.microsoft.com/office/drawing/2014/main" id="{A7FBD6EB-03DE-21C9-36EE-C25B8169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6540446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F96F85-7ED2-FE27-F35B-806C6B9E5BCE}"/>
              </a:ext>
            </a:extLst>
          </p:cNvPr>
          <p:cNvSpPr/>
          <p:nvPr/>
        </p:nvSpPr>
        <p:spPr>
          <a:xfrm>
            <a:off x="4762487" y="9190318"/>
            <a:ext cx="441198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github.com/NSTiwari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58CCD0-E861-89C0-C657-86029B06A768}"/>
              </a:ext>
            </a:extLst>
          </p:cNvPr>
          <p:cNvSpPr/>
          <p:nvPr/>
        </p:nvSpPr>
        <p:spPr>
          <a:xfrm>
            <a:off x="4700436" y="6663739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medium.com/@tiwarinitin1999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9E21FA-9818-D599-CA16-B00A4520E4F7}"/>
              </a:ext>
            </a:extLst>
          </p:cNvPr>
          <p:cNvSpPr/>
          <p:nvPr/>
        </p:nvSpPr>
        <p:spPr>
          <a:xfrm>
            <a:off x="4762487" y="7909374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twitter.com/@NSTiwari21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8AAC5-856D-611F-1E8F-1EBD6F31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04" y="7746278"/>
            <a:ext cx="1101663" cy="1088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</a:t>
            </a:r>
            <a:r>
              <a:rPr lang="en-US" sz="7200" dirty="0" err="1"/>
              <a:t>whoami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50000"/>
            </a:pPr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 at LTIMindtree</a:t>
            </a:r>
          </a:p>
          <a:p>
            <a:pPr>
              <a:buSzPct val="50000"/>
            </a:pPr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Developer Expert in Machine Learning</a:t>
            </a:r>
          </a:p>
          <a:p>
            <a:pPr>
              <a:buSzPct val="50000"/>
            </a:pPr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speaker; 30+ talks across India and South East Asia</a:t>
            </a:r>
          </a:p>
          <a:p>
            <a:pPr>
              <a:buSzPct val="50000"/>
            </a:pPr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Contributor to Google Dev Library</a:t>
            </a:r>
          </a:p>
          <a:p>
            <a:pPr>
              <a:buSzPct val="50000"/>
            </a:pPr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Love writing blogs on AI/ML</a:t>
            </a:r>
          </a:p>
          <a:p>
            <a:pPr lvl="0" algn="just"/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82600" algn="just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endParaRPr lang="en-US" sz="54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3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Content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648368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What is Machine Learning?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Supervised Learning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Unsupervised Learning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Neural Networks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What is TensorFlow?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Interesting examples of Computer Vision 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Gemini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Resources for you to get started</a:t>
            </a:r>
            <a:endParaRPr lang="en-US" sz="54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2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What is Machine Learning?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0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ability of computers to learn without being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explicitly programmed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Explicitly programmed? What does that mean?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So, what happens in ML?</a:t>
            </a:r>
          </a:p>
        </p:txBody>
      </p:sp>
      <p:pic>
        <p:nvPicPr>
          <p:cNvPr id="12" name="Picture 2" descr="Corsair SPEC 03 (With Transparent Side Panel Window) Desktop Computer/PC  Cabinet - RigAssembler">
            <a:extLst>
              <a:ext uri="{FF2B5EF4-FFF2-40B4-BE49-F238E27FC236}">
                <a16:creationId xmlns:a16="http://schemas.microsoft.com/office/drawing/2014/main" id="{01553F3C-5279-3D9D-F417-E97584E7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475" y="3742868"/>
            <a:ext cx="2082192" cy="261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8BC206-830E-0EB9-9790-CDE8931BA4DA}"/>
              </a:ext>
            </a:extLst>
          </p:cNvPr>
          <p:cNvCxnSpPr/>
          <p:nvPr/>
        </p:nvCxnSpPr>
        <p:spPr>
          <a:xfrm>
            <a:off x="6958361" y="4594302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CED129-1368-6F34-ACF5-9E92367DFFEB}"/>
              </a:ext>
            </a:extLst>
          </p:cNvPr>
          <p:cNvCxnSpPr/>
          <p:nvPr/>
        </p:nvCxnSpPr>
        <p:spPr>
          <a:xfrm>
            <a:off x="6958361" y="5683404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505231-DEE1-E374-E207-5F3F7BAACB31}"/>
              </a:ext>
            </a:extLst>
          </p:cNvPr>
          <p:cNvSpPr txBox="1"/>
          <p:nvPr/>
        </p:nvSpPr>
        <p:spPr>
          <a:xfrm>
            <a:off x="7538223" y="3886416"/>
            <a:ext cx="1471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CD4F0-B7C1-55F8-F348-D976F77C0947}"/>
              </a:ext>
            </a:extLst>
          </p:cNvPr>
          <p:cNvSpPr txBox="1"/>
          <p:nvPr/>
        </p:nvSpPr>
        <p:spPr>
          <a:xfrm>
            <a:off x="7484516" y="4948245"/>
            <a:ext cx="1471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53FDC7-844E-EC0E-9168-B1DE9A58A6B8}"/>
              </a:ext>
            </a:extLst>
          </p:cNvPr>
          <p:cNvCxnSpPr/>
          <p:nvPr/>
        </p:nvCxnSpPr>
        <p:spPr>
          <a:xfrm>
            <a:off x="12562105" y="5049532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2B7DD5F-3993-F132-4BE3-4C1ADE9A8508}"/>
              </a:ext>
            </a:extLst>
          </p:cNvPr>
          <p:cNvSpPr txBox="1"/>
          <p:nvPr/>
        </p:nvSpPr>
        <p:spPr>
          <a:xfrm>
            <a:off x="12706306" y="4235925"/>
            <a:ext cx="2274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Answers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3E2233-1DB5-ECFF-10F7-94010B977EBD}"/>
              </a:ext>
            </a:extLst>
          </p:cNvPr>
          <p:cNvSpPr txBox="1"/>
          <p:nvPr/>
        </p:nvSpPr>
        <p:spPr>
          <a:xfrm>
            <a:off x="16280780" y="3886416"/>
            <a:ext cx="4928839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Data	=	2, 3</a:t>
            </a: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Rule		= 	Addition</a:t>
            </a:r>
          </a:p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	=	5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" descr="Corsair SPEC 03 (With Transparent Side Panel Window) Desktop Computer/PC  Cabinet - RigAssembler">
            <a:extLst>
              <a:ext uri="{FF2B5EF4-FFF2-40B4-BE49-F238E27FC236}">
                <a16:creationId xmlns:a16="http://schemas.microsoft.com/office/drawing/2014/main" id="{E33606FB-3E0F-A5A8-50E6-E7CD87134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475" y="8466772"/>
            <a:ext cx="2082192" cy="261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5BBB92-B064-BBBA-432E-41CC3E2A031A}"/>
              </a:ext>
            </a:extLst>
          </p:cNvPr>
          <p:cNvCxnSpPr/>
          <p:nvPr/>
        </p:nvCxnSpPr>
        <p:spPr>
          <a:xfrm>
            <a:off x="6958361" y="9318206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DF1612-A352-CBB7-FE29-A2AFEAB13343}"/>
              </a:ext>
            </a:extLst>
          </p:cNvPr>
          <p:cNvCxnSpPr/>
          <p:nvPr/>
        </p:nvCxnSpPr>
        <p:spPr>
          <a:xfrm>
            <a:off x="6958361" y="10407308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0C761C-E1CE-7832-F152-D3DCB28F3B11}"/>
              </a:ext>
            </a:extLst>
          </p:cNvPr>
          <p:cNvSpPr txBox="1"/>
          <p:nvPr/>
        </p:nvSpPr>
        <p:spPr>
          <a:xfrm>
            <a:off x="7538223" y="8610320"/>
            <a:ext cx="1471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2BD097-584B-B7AE-709D-F5B40EEEEBEA}"/>
              </a:ext>
            </a:extLst>
          </p:cNvPr>
          <p:cNvSpPr txBox="1"/>
          <p:nvPr/>
        </p:nvSpPr>
        <p:spPr>
          <a:xfrm>
            <a:off x="7200921" y="9667715"/>
            <a:ext cx="1998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Answers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501FA2-1264-44E0-16BC-15B5A74ACA35}"/>
              </a:ext>
            </a:extLst>
          </p:cNvPr>
          <p:cNvCxnSpPr/>
          <p:nvPr/>
        </p:nvCxnSpPr>
        <p:spPr>
          <a:xfrm>
            <a:off x="12562105" y="9773436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F4F8C12-5A08-A0A6-9930-7A7368A76304}"/>
              </a:ext>
            </a:extLst>
          </p:cNvPr>
          <p:cNvSpPr txBox="1"/>
          <p:nvPr/>
        </p:nvSpPr>
        <p:spPr>
          <a:xfrm>
            <a:off x="12706306" y="8959829"/>
            <a:ext cx="2274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Rules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05EF5D-1CE5-4D9F-9797-7BECE5A34CB4}"/>
              </a:ext>
            </a:extLst>
          </p:cNvPr>
          <p:cNvSpPr txBox="1"/>
          <p:nvPr/>
        </p:nvSpPr>
        <p:spPr>
          <a:xfrm>
            <a:off x="16280780" y="8610320"/>
            <a:ext cx="4928839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Data	=	2, 3</a:t>
            </a: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Answer	= 	5</a:t>
            </a:r>
          </a:p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		=	Addition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2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Supervised Learning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‘supervise’ the machine to learn by feeding it with both, the input data as well as label.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Once the machine has learned, we then feed it the data it hasn’t previously seen and expect it to predict/infer the correct label.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6" descr="10 Amazing Health Benefits Of Apples - Minnetonka Orchards">
            <a:extLst>
              <a:ext uri="{FF2B5EF4-FFF2-40B4-BE49-F238E27FC236}">
                <a16:creationId xmlns:a16="http://schemas.microsoft.com/office/drawing/2014/main" id="{5C3BE8D5-8E99-0036-8CED-FA623BB4D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99" y="6283670"/>
            <a:ext cx="1200687" cy="1148658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rsair SPEC 03 (With Transparent Side Panel Window) Desktop Computer/PC  Cabinet - RigAssembler">
            <a:extLst>
              <a:ext uri="{FF2B5EF4-FFF2-40B4-BE49-F238E27FC236}">
                <a16:creationId xmlns:a16="http://schemas.microsoft.com/office/drawing/2014/main" id="{FB64987A-437F-E427-2751-E737E79E9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95" y="5190497"/>
            <a:ext cx="3700698" cy="506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2E2518-A11F-466D-0ADA-03D49EF36301}"/>
              </a:ext>
            </a:extLst>
          </p:cNvPr>
          <p:cNvSpPr txBox="1"/>
          <p:nvPr/>
        </p:nvSpPr>
        <p:spPr>
          <a:xfrm>
            <a:off x="2976097" y="7432328"/>
            <a:ext cx="1166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IN" sz="32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F34F8-946D-8069-9442-528DB26D0462}"/>
              </a:ext>
            </a:extLst>
          </p:cNvPr>
          <p:cNvSpPr txBox="1"/>
          <p:nvPr/>
        </p:nvSpPr>
        <p:spPr>
          <a:xfrm>
            <a:off x="2768948" y="8288598"/>
            <a:ext cx="1581094" cy="584775"/>
          </a:xfrm>
          <a:prstGeom prst="rect">
            <a:avLst/>
          </a:prstGeom>
          <a:noFill/>
          <a:ln>
            <a:solidFill>
              <a:srgbClr val="2B82FB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A43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“Apple”</a:t>
            </a:r>
            <a:endParaRPr lang="en-IN" sz="3200" dirty="0">
              <a:solidFill>
                <a:srgbClr val="EA43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DF457-0422-C08D-2232-B8003FB2C03F}"/>
              </a:ext>
            </a:extLst>
          </p:cNvPr>
          <p:cNvSpPr txBox="1"/>
          <p:nvPr/>
        </p:nvSpPr>
        <p:spPr>
          <a:xfrm>
            <a:off x="2976097" y="8852480"/>
            <a:ext cx="1166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endParaRPr lang="en-IN" sz="32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28683E-64D1-D5C6-CD9E-5ACAA9B80B8D}"/>
              </a:ext>
            </a:extLst>
          </p:cNvPr>
          <p:cNvCxnSpPr>
            <a:cxnSpLocks/>
          </p:cNvCxnSpPr>
          <p:nvPr/>
        </p:nvCxnSpPr>
        <p:spPr>
          <a:xfrm>
            <a:off x="4770071" y="6902603"/>
            <a:ext cx="1470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31D911-96A2-DEF1-BEA5-63126ED1E027}"/>
              </a:ext>
            </a:extLst>
          </p:cNvPr>
          <p:cNvCxnSpPr>
            <a:cxnSpLocks/>
          </p:cNvCxnSpPr>
          <p:nvPr/>
        </p:nvCxnSpPr>
        <p:spPr>
          <a:xfrm>
            <a:off x="4770071" y="8580985"/>
            <a:ext cx="1470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52107B-33CF-8F65-357B-51BAAFAAF9BF}"/>
              </a:ext>
            </a:extLst>
          </p:cNvPr>
          <p:cNvCxnSpPr/>
          <p:nvPr/>
        </p:nvCxnSpPr>
        <p:spPr>
          <a:xfrm>
            <a:off x="12192000" y="4438185"/>
            <a:ext cx="0" cy="7136781"/>
          </a:xfrm>
          <a:prstGeom prst="line">
            <a:avLst/>
          </a:prstGeom>
          <a:ln>
            <a:solidFill>
              <a:srgbClr val="2B82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orsair SPEC 03 (With Transparent Side Panel Window) Desktop Computer/PC  Cabinet - RigAssembler">
            <a:extLst>
              <a:ext uri="{FF2B5EF4-FFF2-40B4-BE49-F238E27FC236}">
                <a16:creationId xmlns:a16="http://schemas.microsoft.com/office/drawing/2014/main" id="{AF3A2DF9-D636-8EC9-50DA-4BD83D8C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456" y="5190496"/>
            <a:ext cx="3700698" cy="506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Green apple Stock Photo by ©ladyann 8224456">
            <a:extLst>
              <a:ext uri="{FF2B5EF4-FFF2-40B4-BE49-F238E27FC236}">
                <a16:creationId xmlns:a16="http://schemas.microsoft.com/office/drawing/2014/main" id="{12336F2F-F906-7BEC-A5F7-666AC8BA1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002" y="7007875"/>
            <a:ext cx="1123357" cy="1148658"/>
          </a:xfrm>
          <a:prstGeom prst="rect">
            <a:avLst/>
          </a:prstGeom>
          <a:noFill/>
          <a:ln w="19050">
            <a:solidFill>
              <a:srgbClr val="2B82F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065D39-7CB7-FDB9-5CC3-C7826D1A3BCA}"/>
              </a:ext>
            </a:extLst>
          </p:cNvPr>
          <p:cNvCxnSpPr>
            <a:cxnSpLocks/>
          </p:cNvCxnSpPr>
          <p:nvPr/>
        </p:nvCxnSpPr>
        <p:spPr>
          <a:xfrm>
            <a:off x="14445613" y="7615656"/>
            <a:ext cx="1470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EA9CC2-AA59-1295-B88D-8C810D5C48A4}"/>
              </a:ext>
            </a:extLst>
          </p:cNvPr>
          <p:cNvSpPr txBox="1"/>
          <p:nvPr/>
        </p:nvSpPr>
        <p:spPr>
          <a:xfrm>
            <a:off x="12446790" y="8246378"/>
            <a:ext cx="255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Unseen Data</a:t>
            </a:r>
            <a:endParaRPr lang="en-IN" sz="32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D20A9-4782-5AE0-AA5A-32E1C9F3BE0A}"/>
              </a:ext>
            </a:extLst>
          </p:cNvPr>
          <p:cNvCxnSpPr>
            <a:cxnSpLocks/>
          </p:cNvCxnSpPr>
          <p:nvPr/>
        </p:nvCxnSpPr>
        <p:spPr>
          <a:xfrm>
            <a:off x="20106716" y="7416833"/>
            <a:ext cx="723762" cy="15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B40EBA-F05E-5675-9624-C24EA64A91D1}"/>
              </a:ext>
            </a:extLst>
          </p:cNvPr>
          <p:cNvCxnSpPr>
            <a:cxnSpLocks/>
          </p:cNvCxnSpPr>
          <p:nvPr/>
        </p:nvCxnSpPr>
        <p:spPr>
          <a:xfrm>
            <a:off x="20106716" y="8523270"/>
            <a:ext cx="723762" cy="15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6A79F4-8EB3-B8E3-6665-F38BE0A7522F}"/>
              </a:ext>
            </a:extLst>
          </p:cNvPr>
          <p:cNvSpPr txBox="1"/>
          <p:nvPr/>
        </p:nvSpPr>
        <p:spPr>
          <a:xfrm>
            <a:off x="21049969" y="7152254"/>
            <a:ext cx="2073431" cy="584775"/>
          </a:xfrm>
          <a:prstGeom prst="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Apple 70%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8E27AC-0B98-B1BE-BEA4-16B3E072876F}"/>
              </a:ext>
            </a:extLst>
          </p:cNvPr>
          <p:cNvSpPr txBox="1"/>
          <p:nvPr/>
        </p:nvSpPr>
        <p:spPr>
          <a:xfrm>
            <a:off x="21049968" y="8306675"/>
            <a:ext cx="2073431" cy="584775"/>
          </a:xfrm>
          <a:prstGeom prst="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Pears 30%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25FF73-53BA-CF13-7067-705E9EF7D1C6}"/>
              </a:ext>
            </a:extLst>
          </p:cNvPr>
          <p:cNvSpPr txBox="1"/>
          <p:nvPr/>
        </p:nvSpPr>
        <p:spPr>
          <a:xfrm>
            <a:off x="5508702" y="10816683"/>
            <a:ext cx="310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a model</a:t>
            </a:r>
            <a:endParaRPr lang="en-IN" sz="3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59A39C-346F-0F30-DE71-910A5F93D614}"/>
              </a:ext>
            </a:extLst>
          </p:cNvPr>
          <p:cNvSpPr txBox="1"/>
          <p:nvPr/>
        </p:nvSpPr>
        <p:spPr>
          <a:xfrm>
            <a:off x="16385930" y="10816683"/>
            <a:ext cx="3661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Evaluating a model</a:t>
            </a:r>
            <a:endParaRPr lang="en-IN" sz="3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5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Types of Data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can mainly be classified into: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Structured Data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Unstructured Data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4" descr="Tabulation of Data | Definition, Examples, Diagrams">
            <a:extLst>
              <a:ext uri="{FF2B5EF4-FFF2-40B4-BE49-F238E27FC236}">
                <a16:creationId xmlns:a16="http://schemas.microsoft.com/office/drawing/2014/main" id="{FDDDA5E8-DAFC-C6D5-67BF-9F3DD2010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040" y="4736614"/>
            <a:ext cx="7093840" cy="541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DD9FF-6181-D53A-68EB-243780768B18}"/>
              </a:ext>
            </a:extLst>
          </p:cNvPr>
          <p:cNvSpPr txBox="1"/>
          <p:nvPr/>
        </p:nvSpPr>
        <p:spPr>
          <a:xfrm>
            <a:off x="2230244" y="10303727"/>
            <a:ext cx="8943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Structured Data – 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 the form of CSVs, JSON, Excel Sheets, databases, etc.</a:t>
            </a:r>
            <a:endParaRPr lang="en-IN" sz="3200" b="1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0559E5-409A-23D3-39F1-0498FFADA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9665" y="6495746"/>
            <a:ext cx="9078715" cy="2145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26F2B7-9EAB-ADED-4E79-A5D7263E897C}"/>
              </a:ext>
            </a:extLst>
          </p:cNvPr>
          <p:cNvSpPr txBox="1"/>
          <p:nvPr/>
        </p:nvSpPr>
        <p:spPr>
          <a:xfrm>
            <a:off x="12635102" y="10303727"/>
            <a:ext cx="8943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Unstructured Data – 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 the form of images, videos, emails, audio, social media posts, etc.</a:t>
            </a:r>
            <a:endParaRPr lang="en-IN" sz="3200" b="1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71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Supervised Learning on Structured Data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Supervised Learning on structured data mainly deals with – 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DD9FF-6181-D53A-68EB-243780768B18}"/>
              </a:ext>
            </a:extLst>
          </p:cNvPr>
          <p:cNvSpPr txBox="1"/>
          <p:nvPr/>
        </p:nvSpPr>
        <p:spPr>
          <a:xfrm>
            <a:off x="2230244" y="11048415"/>
            <a:ext cx="894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 – 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 a value</a:t>
            </a:r>
            <a:endParaRPr lang="en-IN" sz="3200" b="1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6F2B7-9EAB-ADED-4E79-A5D7263E897C}"/>
              </a:ext>
            </a:extLst>
          </p:cNvPr>
          <p:cNvSpPr txBox="1"/>
          <p:nvPr/>
        </p:nvSpPr>
        <p:spPr>
          <a:xfrm>
            <a:off x="13046927" y="11048414"/>
            <a:ext cx="894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– 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Categorize into two or more classes </a:t>
            </a:r>
            <a:endParaRPr lang="en-IN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6" descr="House price prediction using Linear Regression with TensorFlow.js | by  Venelin Valkov | Towards Data Science">
            <a:extLst>
              <a:ext uri="{FF2B5EF4-FFF2-40B4-BE49-F238E27FC236}">
                <a16:creationId xmlns:a16="http://schemas.microsoft.com/office/drawing/2014/main" id="{18A084EA-1171-4AD4-EB2C-B67E1F91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50" y="4258881"/>
            <a:ext cx="10297166" cy="661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w to Build a Binary Classification Model | jake learns data science">
            <a:extLst>
              <a:ext uri="{FF2B5EF4-FFF2-40B4-BE49-F238E27FC236}">
                <a16:creationId xmlns:a16="http://schemas.microsoft.com/office/drawing/2014/main" id="{5D699363-FDC9-9089-3E94-EF7593A5F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902" y="4063607"/>
            <a:ext cx="8217678" cy="61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56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Supervised Learning on Unstructured Data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Computer Vision is a technique to solve ML problems when the data is in the form of images and videos.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D768C52-8AA4-7C45-2CEA-FA9239278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58" y="2878899"/>
            <a:ext cx="4376226" cy="918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D3EFF3-F743-D8F2-1070-591C04BB7033}"/>
              </a:ext>
            </a:extLst>
          </p:cNvPr>
          <p:cNvCxnSpPr/>
          <p:nvPr/>
        </p:nvCxnSpPr>
        <p:spPr>
          <a:xfrm>
            <a:off x="12192000" y="3166946"/>
            <a:ext cx="0" cy="8452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126249-4B85-3278-DCDC-5895679C0419}"/>
              </a:ext>
            </a:extLst>
          </p:cNvPr>
          <p:cNvCxnSpPr>
            <a:cxnSpLocks/>
          </p:cNvCxnSpPr>
          <p:nvPr/>
        </p:nvCxnSpPr>
        <p:spPr>
          <a:xfrm>
            <a:off x="12192000" y="5241073"/>
            <a:ext cx="13753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02162F3-BE2A-71CF-4958-AFE9586CA83B}"/>
              </a:ext>
            </a:extLst>
          </p:cNvPr>
          <p:cNvSpPr txBox="1"/>
          <p:nvPr/>
        </p:nvSpPr>
        <p:spPr>
          <a:xfrm>
            <a:off x="13567318" y="4948685"/>
            <a:ext cx="3471746" cy="584775"/>
          </a:xfrm>
          <a:prstGeom prst="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Classification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F9F046-E021-5860-1221-0F0AB32A12D8}"/>
              </a:ext>
            </a:extLst>
          </p:cNvPr>
          <p:cNvCxnSpPr>
            <a:cxnSpLocks/>
          </p:cNvCxnSpPr>
          <p:nvPr/>
        </p:nvCxnSpPr>
        <p:spPr>
          <a:xfrm>
            <a:off x="12192000" y="7512205"/>
            <a:ext cx="13753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99E7C3-7109-A182-F823-393A38050A96}"/>
              </a:ext>
            </a:extLst>
          </p:cNvPr>
          <p:cNvSpPr txBox="1"/>
          <p:nvPr/>
        </p:nvSpPr>
        <p:spPr>
          <a:xfrm>
            <a:off x="13567317" y="7219817"/>
            <a:ext cx="5791199" cy="584775"/>
          </a:xfrm>
          <a:prstGeom prst="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the content in the image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9C7C5C-9540-691C-82D3-759628A4184D}"/>
              </a:ext>
            </a:extLst>
          </p:cNvPr>
          <p:cNvCxnSpPr>
            <a:cxnSpLocks/>
          </p:cNvCxnSpPr>
          <p:nvPr/>
        </p:nvCxnSpPr>
        <p:spPr>
          <a:xfrm>
            <a:off x="12192000" y="10050966"/>
            <a:ext cx="13753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B93009-6670-DB90-481C-FE7EFADF66B3}"/>
              </a:ext>
            </a:extLst>
          </p:cNvPr>
          <p:cNvSpPr txBox="1"/>
          <p:nvPr/>
        </p:nvSpPr>
        <p:spPr>
          <a:xfrm>
            <a:off x="13567316" y="9797089"/>
            <a:ext cx="5791199" cy="584775"/>
          </a:xfrm>
          <a:prstGeom prst="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the most relevant class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64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Supervised Learning on Unstructured Data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Language Processing is a technique to solve ML problems when the data format is textual or audio.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Text-to-speech recognition (Google Search)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Speech-to-text (Digital voice assistants like Google Home, Alexa, Siri)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Email spam classifier (Gmail automatically classifies spam emails)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Hate speech recognition (YouTube comments, tweets on X, etc.)</a:t>
            </a:r>
          </a:p>
          <a:p>
            <a:pPr marL="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8" descr="Introduction | Text classification guide | Google Developers">
            <a:extLst>
              <a:ext uri="{FF2B5EF4-FFF2-40B4-BE49-F238E27FC236}">
                <a16:creationId xmlns:a16="http://schemas.microsoft.com/office/drawing/2014/main" id="{F57713CA-3DBB-B253-B003-1F4C0BCB3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487" y="7522134"/>
            <a:ext cx="8688651" cy="434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60BD54-D23C-8F01-96BA-485B4B882584}"/>
              </a:ext>
            </a:extLst>
          </p:cNvPr>
          <p:cNvSpPr txBox="1"/>
          <p:nvPr/>
        </p:nvSpPr>
        <p:spPr>
          <a:xfrm>
            <a:off x="14535138" y="8736383"/>
            <a:ext cx="5791199" cy="584775"/>
          </a:xfrm>
          <a:prstGeom prst="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Hello, please find the document.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020A1-B63F-7525-4EDD-E0FD29B24E1F}"/>
              </a:ext>
            </a:extLst>
          </p:cNvPr>
          <p:cNvSpPr txBox="1"/>
          <p:nvPr/>
        </p:nvSpPr>
        <p:spPr>
          <a:xfrm>
            <a:off x="14535138" y="10535407"/>
            <a:ext cx="4002375" cy="584775"/>
          </a:xfrm>
          <a:prstGeom prst="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have w0n a l0tt€ry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90610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694</Words>
  <Application>Microsoft Office PowerPoint</Application>
  <PresentationFormat>Custom</PresentationFormat>
  <Paragraphs>205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Arial</vt:lpstr>
      <vt:lpstr>Google Sans</vt:lpstr>
      <vt:lpstr>Experts Master</vt:lpstr>
      <vt:lpstr>ML &amp; Linear Regression</vt:lpstr>
      <vt:lpstr>$whoami</vt:lpstr>
      <vt:lpstr>Content</vt:lpstr>
      <vt:lpstr>What is Machine Learning?</vt:lpstr>
      <vt:lpstr>Supervised Learning</vt:lpstr>
      <vt:lpstr>Types of Data</vt:lpstr>
      <vt:lpstr>Supervised Learning on Structured Data</vt:lpstr>
      <vt:lpstr>Supervised Learning on Unstructured Data</vt:lpstr>
      <vt:lpstr>Supervised Learning on Unstructured Data</vt:lpstr>
      <vt:lpstr>R-squared</vt:lpstr>
      <vt:lpstr>R-squared</vt:lpstr>
      <vt:lpstr>Hands-on: Colab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Management &amp; ML using Google BigQuery</dc:title>
  <dc:creator>Nitin Tiwari</dc:creator>
  <cp:lastModifiedBy>Nitin Tiwari</cp:lastModifiedBy>
  <cp:revision>436</cp:revision>
  <dcterms:modified xsi:type="dcterms:W3CDTF">2024-06-05T10:48:52Z</dcterms:modified>
</cp:coreProperties>
</file>